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1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8" autoAdjust="0"/>
    <p:restoredTop sz="94660"/>
  </p:normalViewPr>
  <p:slideViewPr>
    <p:cSldViewPr snapToGrid="0">
      <p:cViewPr varScale="1">
        <p:scale>
          <a:sx n="94" d="100"/>
          <a:sy n="94" d="100"/>
        </p:scale>
        <p:origin x="8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6B97F0-0F06-4403-9CC8-65F36BD9B064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DBE96A-9D83-4DC3-9B9C-5F6FCDA6D6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4224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DBE96A-9D83-4DC3-9B9C-5F6FCDA6D667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9802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935C-F9D2-475A-B849-4B24653D081A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F8139-E4C7-4E71-9F6F-43E44E8E64B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7061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935C-F9D2-475A-B849-4B24653D081A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F8139-E4C7-4E71-9F6F-43E44E8E64B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5905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935C-F9D2-475A-B849-4B24653D081A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F8139-E4C7-4E71-9F6F-43E44E8E64B4}" type="slidenum">
              <a:rPr lang="es-ES" smtClean="0"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10866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935C-F9D2-475A-B849-4B24653D081A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F8139-E4C7-4E71-9F6F-43E44E8E64B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9533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935C-F9D2-475A-B849-4B24653D081A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F8139-E4C7-4E71-9F6F-43E44E8E64B4}" type="slidenum">
              <a:rPr lang="es-ES" smtClean="0"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48135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935C-F9D2-475A-B849-4B24653D081A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F8139-E4C7-4E71-9F6F-43E44E8E64B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01765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935C-F9D2-475A-B849-4B24653D081A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F8139-E4C7-4E71-9F6F-43E44E8E64B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81591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935C-F9D2-475A-B849-4B24653D081A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F8139-E4C7-4E71-9F6F-43E44E8E64B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8747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935C-F9D2-475A-B849-4B24653D081A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F8139-E4C7-4E71-9F6F-43E44E8E64B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0368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935C-F9D2-475A-B849-4B24653D081A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F8139-E4C7-4E71-9F6F-43E44E8E64B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0900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935C-F9D2-475A-B849-4B24653D081A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F8139-E4C7-4E71-9F6F-43E44E8E64B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2028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935C-F9D2-475A-B849-4B24653D081A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F8139-E4C7-4E71-9F6F-43E44E8E64B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1285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935C-F9D2-475A-B849-4B24653D081A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F8139-E4C7-4E71-9F6F-43E44E8E64B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91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935C-F9D2-475A-B849-4B24653D081A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F8139-E4C7-4E71-9F6F-43E44E8E64B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3151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935C-F9D2-475A-B849-4B24653D081A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F8139-E4C7-4E71-9F6F-43E44E8E64B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327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F8139-E4C7-4E71-9F6F-43E44E8E64B4}" type="slidenum">
              <a:rPr lang="es-ES" smtClean="0"/>
              <a:t>‹Nº›</a:t>
            </a:fld>
            <a:endParaRPr lang="es-E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4935C-F9D2-475A-B849-4B24653D081A}" type="datetimeFigureOut">
              <a:rPr lang="es-ES" smtClean="0"/>
              <a:t>18/02/2026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6288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4935C-F9D2-475A-B849-4B24653D081A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F8F8139-E4C7-4E71-9F6F-43E44E8E64B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2430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DA7C54-2E0E-D134-6B21-5BFA3FDC86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064532-4511-9F63-DEE2-28E9E6861B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Calendario Vacunaciones Andalucía 2026 - Plan de Vacunaciones de Andalucía  (Andavac)">
            <a:extLst>
              <a:ext uri="{FF2B5EF4-FFF2-40B4-BE49-F238E27FC236}">
                <a16:creationId xmlns:a16="http://schemas.microsoft.com/office/drawing/2014/main" id="{0A1D7181-243E-84B0-01A4-54268ECE3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88" y="0"/>
            <a:ext cx="9699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274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44B1D2-262D-C292-B030-8C126F588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chemeClr val="accent1">
                    <a:lumMod val="75000"/>
                  </a:schemeClr>
                </a:solidFill>
              </a:rPr>
              <a:t>              VPH:GARDASIL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5B2373-47DD-A5E9-0EC0-EB458B8AD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ADMINISTRACIÓN ÚNICA DOSIS A LOS 12 AÑOS  A TODOS LOS ADOLESCENTES.</a:t>
            </a:r>
          </a:p>
          <a:p>
            <a:r>
              <a:rPr lang="es-ES" dirty="0"/>
              <a:t>AMPLIACIÓN DE LA ADMINISTRACIÓN DE RESCATE A 21 AÑOS, TANTO EN HOMBRES COMO EN MUJERES.</a:t>
            </a:r>
          </a:p>
          <a:p>
            <a:r>
              <a:rPr lang="es-ES" dirty="0"/>
              <a:t>LOS CHICOS Y CHICAS DE 12 A 21 AÑOS CON INMUNOSUPRESIÓN SE APLICARÁN PAUTA DE 3 DOSIS(0,2,6 MESES).</a:t>
            </a:r>
          </a:p>
          <a:p>
            <a:r>
              <a:rPr lang="es-ES" dirty="0"/>
              <a:t>EN HOMBRES Y MUJERES DIAGNOSTICADOS DE CA POR VPH.(PAUTA 3 DOSIS).</a:t>
            </a:r>
          </a:p>
          <a:p>
            <a:r>
              <a:rPr lang="es-ES" dirty="0"/>
              <a:t>ADMINISTRAR EN HOMBRES Y MUJERES CON PRÁCTICAS DE RIESGO.</a:t>
            </a:r>
          </a:p>
        </p:txBody>
      </p:sp>
      <p:pic>
        <p:nvPicPr>
          <p:cNvPr id="7170" name="Picture 2" descr="Todo lo que debes saber sobre los Virus del Papiloma Humano (VPH) |  Instituto de Seguridad y Servicios Sociales de los Trabajadores del Estado  | Gobierno | gob.mx">
            <a:extLst>
              <a:ext uri="{FF2B5EF4-FFF2-40B4-BE49-F238E27FC236}">
                <a16:creationId xmlns:a16="http://schemas.microsoft.com/office/drawing/2014/main" id="{6204A28D-EA62-B15C-2DF1-C30EE325C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320" y="387350"/>
            <a:ext cx="2962275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Gardasil 9, nueva vacuna contra el Virus del Papiloma Humano, HPV">
            <a:extLst>
              <a:ext uri="{FF2B5EF4-FFF2-40B4-BE49-F238E27FC236}">
                <a16:creationId xmlns:a16="http://schemas.microsoft.com/office/drawing/2014/main" id="{8C9EB4B8-23CB-9713-974D-40716AB35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4" y="4563837"/>
            <a:ext cx="4456339" cy="229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940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D17104-2EC1-B55C-F6A9-E87A13CFD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00B050"/>
                </a:solidFill>
              </a:rPr>
              <a:t>      MENINGOCOCO A,C,W,Y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03786D-C7A5-5E4A-D306-9FCC0CF15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814515"/>
            <a:ext cx="8596668" cy="3880773"/>
          </a:xfrm>
        </p:spPr>
        <p:txBody>
          <a:bodyPr/>
          <a:lstStyle/>
          <a:p>
            <a:r>
              <a:rPr lang="es-ES" dirty="0"/>
              <a:t>NIMENRIX--------UNA DOSIS A LOS 4 MESES</a:t>
            </a:r>
          </a:p>
          <a:p>
            <a:r>
              <a:rPr lang="es-ES" dirty="0"/>
              <a:t>MENQUAFID-------- A LOS 12 MESES Y A LOS 12 AÑOS (SG CALENDARIO VACUNAL)</a:t>
            </a:r>
          </a:p>
          <a:p>
            <a:r>
              <a:rPr lang="es-ES" dirty="0"/>
              <a:t>RESCATE  ENTRE LOS 13 A 18 AÑOS</a:t>
            </a:r>
          </a:p>
        </p:txBody>
      </p:sp>
      <p:pic>
        <p:nvPicPr>
          <p:cNvPr id="1026" name="Picture 2" descr="Imágenes de Meningitis - Descarga gratuita en Freepik">
            <a:extLst>
              <a:ext uri="{FF2B5EF4-FFF2-40B4-BE49-F238E27FC236}">
                <a16:creationId xmlns:a16="http://schemas.microsoft.com/office/drawing/2014/main" id="{93D20EC3-5AF8-49C4-24D7-39BE1B698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778" y="379410"/>
            <a:ext cx="2137001" cy="162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imenrix 1 Vial Polvo Para Solucion Inyectable + 1 Jeringa Disolvente 0,5  Ml - Farmacéuticos">
            <a:extLst>
              <a:ext uri="{FF2B5EF4-FFF2-40B4-BE49-F238E27FC236}">
                <a16:creationId xmlns:a16="http://schemas.microsoft.com/office/drawing/2014/main" id="{BA378EA5-C73F-DED8-0FF9-CD49C685D0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" y="3626532"/>
            <a:ext cx="4280127" cy="215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enQuadfi®">
            <a:extLst>
              <a:ext uri="{FF2B5EF4-FFF2-40B4-BE49-F238E27FC236}">
                <a16:creationId xmlns:a16="http://schemas.microsoft.com/office/drawing/2014/main" id="{5B49F604-A788-B9F9-848B-9B35FBE77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354" y="3341914"/>
            <a:ext cx="2038350" cy="2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0703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3C8751-327F-AB73-F365-BB913B537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FF0000"/>
                </a:solidFill>
              </a:rPr>
              <a:t>TRIPLE VÍRICA(S/R/P)M-M-</a:t>
            </a:r>
            <a:r>
              <a:rPr lang="es-ES" dirty="0" err="1">
                <a:solidFill>
                  <a:srgbClr val="FF0000"/>
                </a:solidFill>
              </a:rPr>
              <a:t>RvaxPro</a:t>
            </a:r>
            <a:r>
              <a:rPr lang="es-ES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BD4BAC-4D6E-83BA-E217-D089A65AE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DURANTE EL 2026 ,LA SEGUNDA DOSIS DE TRIPLE VÍRICA SE ADMINISTRARÁ A LOS NIÑOS Y NIÑAS DE 2 Y 3 AÑOS.</a:t>
            </a:r>
          </a:p>
          <a:p>
            <a:r>
              <a:rPr lang="es-ES" dirty="0"/>
              <a:t>SE REALIZARÁ CAPTACIÓN ACTIVA DE LOS NIÑOS NACIDOS EN 2023-2024,PARA INTENTAR ADMINISTRAR LAS SEGUNDAS DOSIS A LA EDAD DE 2 AÑOS,ANTES DE CUMPLIR LOS 3 AÑOS.</a:t>
            </a:r>
          </a:p>
          <a:p>
            <a:r>
              <a:rPr lang="es-ES" dirty="0"/>
              <a:t>ESTRATEGIA DE RESCATE A LOS 12 AÑOS, CON DOS DOSIS CON UN INTERVALO MÍMO DE 4 SEMANAS.</a:t>
            </a:r>
          </a:p>
          <a:p>
            <a:r>
              <a:rPr lang="es-ES" dirty="0"/>
              <a:t>SE RECOMIENDA VACUNACIÓN DE RESCATE EN PERSONAS MENORES DE 65 AÑOS SIN CONSTANCIA DE VACUNACIÓN , NI CONSTANCIA DE ANTECEDESNTES DE SARAMPIÓN.</a:t>
            </a:r>
          </a:p>
          <a:p>
            <a:r>
              <a:rPr lang="es-ES" dirty="0"/>
              <a:t>CONTRAINDICADA EN EMBARAZADAS E INMUNODEPRIMIDOS.</a:t>
            </a:r>
          </a:p>
        </p:txBody>
      </p:sp>
      <p:pic>
        <p:nvPicPr>
          <p:cNvPr id="2050" name="Picture 2" descr="Vacuna triple viral | PPTX">
            <a:extLst>
              <a:ext uri="{FF2B5EF4-FFF2-40B4-BE49-F238E27FC236}">
                <a16:creationId xmlns:a16="http://schemas.microsoft.com/office/drawing/2014/main" id="{9A12BC83-E974-621B-52E0-896E3B49D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063" y="197645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-M-Rvaxpro 1 Vial Polvo Para Suspension Inyectable + 1 Jeringa Precargada  Disolvente - Farmacéuticos">
            <a:extLst>
              <a:ext uri="{FF2B5EF4-FFF2-40B4-BE49-F238E27FC236}">
                <a16:creationId xmlns:a16="http://schemas.microsoft.com/office/drawing/2014/main" id="{82F12C1B-E937-CC60-5DB5-690EFC2D1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6557" y="5110843"/>
            <a:ext cx="3565752" cy="1730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017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E42F4A-231B-EFD1-3030-C72F196B6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7030A0"/>
                </a:solidFill>
              </a:rPr>
              <a:t>             VARICELA(VARIVAX)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826EEC-A226-476A-835F-EA660AE60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ADMINISTRACIÓN DE 2ª DOSIS A LOS 2 Y 3AÑOS.</a:t>
            </a:r>
          </a:p>
          <a:p>
            <a:r>
              <a:rPr lang="es-ES" dirty="0"/>
              <a:t>CAPTACIÓN ACTIVA DE NIÑOS Y NIÑAS NACIDOS EN 2023-2024 QUE AÚN NO HAYAN RECIDO LA 2ª DOSIS.</a:t>
            </a:r>
          </a:p>
          <a:p>
            <a:r>
              <a:rPr lang="es-ES" dirty="0"/>
              <a:t>CAPTAR ALOS MENORES DE 65 AÑOS SIN HISTORIA DE VACUNACIÓN NI CONSTANCIA DE ANTECEDENTES DE ENFERMEDAD.(PREVIA SEROLOGÍA IgG)</a:t>
            </a:r>
          </a:p>
          <a:p>
            <a:r>
              <a:rPr lang="es-ES" dirty="0"/>
              <a:t>ESTRATEGIA DE PROGRAMA DE RESCATE A LOS 12 AÑOS.</a:t>
            </a:r>
          </a:p>
          <a:p>
            <a:r>
              <a:rPr lang="es-ES" dirty="0"/>
              <a:t>EN CASOS DE PRIMOVACUNACIÓN,INTERVALO MÍNIMO DE 4 SEMANAS, PREFERIBLE 8 SEMANAS.</a:t>
            </a:r>
          </a:p>
          <a:p>
            <a:r>
              <a:rPr lang="es-ES" dirty="0"/>
              <a:t>CONTRAINDICADA EN EMBARAZADAS E INMUNODEPRIMIDOS</a:t>
            </a:r>
          </a:p>
          <a:p>
            <a:endParaRPr lang="es-ES" dirty="0"/>
          </a:p>
        </p:txBody>
      </p:sp>
      <p:pic>
        <p:nvPicPr>
          <p:cNvPr id="3074" name="Picture 2" descr="Varicela | Vircell">
            <a:extLst>
              <a:ext uri="{FF2B5EF4-FFF2-40B4-BE49-F238E27FC236}">
                <a16:creationId xmlns:a16="http://schemas.microsoft.com/office/drawing/2014/main" id="{5B92B931-7DB6-B19E-216E-77025940C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571" y="533400"/>
            <a:ext cx="25527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Varivax 1 Vial Polvo Para Suspension Inyectable + 1 Jeringa Precargada  Disolvente - Farmacéuticos">
            <a:extLst>
              <a:ext uri="{FF2B5EF4-FFF2-40B4-BE49-F238E27FC236}">
                <a16:creationId xmlns:a16="http://schemas.microsoft.com/office/drawing/2014/main" id="{FB71A63E-B6B4-44BE-3BBF-8D4EF17A3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678" y="4533901"/>
            <a:ext cx="4408714" cy="2324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9363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51B155-23ED-EB60-3BA9-E3D55B793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chemeClr val="accent2">
                    <a:lumMod val="50000"/>
                  </a:schemeClr>
                </a:solidFill>
              </a:rPr>
              <a:t>              GRIPE:INDICACIONES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E48325A-2945-A21D-C733-213586190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SE RECOMIENDA UNA DOSIS EN CUALQUIER TRIMESTRE DE LA GESTACIÓN Y DURANTE LOS SEIS PRIMEROS MESES DEL PUERPERIO.</a:t>
            </a:r>
          </a:p>
          <a:p>
            <a:r>
              <a:rPr lang="es-ES" dirty="0"/>
              <a:t>SE RECOMIENDA UNA DOSIS A NIÑOS Y NIÑAS ENTRE 6 A 59 MESES.EN CASO DE FR Y PRIMOVACUNACIÓN, ADMINISTRAR 2 DOSIS CON UN MES DE INTERVALO.</a:t>
            </a:r>
          </a:p>
          <a:p>
            <a:r>
              <a:rPr lang="es-ES" dirty="0"/>
              <a:t>ATENCIÓN ESPECIAL EN LACTANTES QUE NO HAN PROBADO EL HUEVO Y EN PERSONAS ALÉRGICAS AL HUEVO.</a:t>
            </a:r>
          </a:p>
          <a:p>
            <a:r>
              <a:rPr lang="es-ES" dirty="0"/>
              <a:t>EN NIÑOS Y NIÑAS DE 2 A 4 AÑOS ADMINISTRACIÓN VIA NASAL.</a:t>
            </a:r>
          </a:p>
          <a:p>
            <a:r>
              <a:rPr lang="es-ES" dirty="0"/>
              <a:t>ESPECIAL CUIDADO EN NIÑOS DE 2 A 4 AÑOS QUE CONVIVAN CON PERSONAS INMUNODEPERIMIDAS, LA VACUNACIÓN SE RECOMIENDA POR VIA INTRAMUSCULAR.</a:t>
            </a:r>
          </a:p>
        </p:txBody>
      </p:sp>
      <p:pic>
        <p:nvPicPr>
          <p:cNvPr id="4098" name="Picture 2" descr="Gripe | tratamiento, síntomas y prevención en CuídatePlus">
            <a:extLst>
              <a:ext uri="{FF2B5EF4-FFF2-40B4-BE49-F238E27FC236}">
                <a16:creationId xmlns:a16="http://schemas.microsoft.com/office/drawing/2014/main" id="{3FBCCC02-F7C4-60F1-9636-9D556CB63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252" y="33020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La EMA propone nuevas vacunas para el dengue y la gripe | Comité Asesor de  Vacunas de la AEP">
            <a:extLst>
              <a:ext uri="{FF2B5EF4-FFF2-40B4-BE49-F238E27FC236}">
                <a16:creationId xmlns:a16="http://schemas.microsoft.com/office/drawing/2014/main" id="{853CB20E-7F5E-6CEE-679F-9A6057183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1541" y="1957850"/>
            <a:ext cx="2143125" cy="1773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FLUENZ TETRA SUSPENSION PARA PULVERIZACION NASAL, 10 envases pulverizadores  (vidrio) de 0,2 ml. Precio: 240.38€.">
            <a:extLst>
              <a:ext uri="{FF2B5EF4-FFF2-40B4-BE49-F238E27FC236}">
                <a16:creationId xmlns:a16="http://schemas.microsoft.com/office/drawing/2014/main" id="{E962D86C-869D-65B0-EE98-E47D80DEE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002" y="3863749"/>
            <a:ext cx="2025369" cy="133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Pharmacie de Jouvence - Médicament Influvac, Suspension Injectable En  Seringue Préremplie Vaccin Grippal Inactivé à Antigènes De Surface -  antigènes de surface inactivés du virus grippal - DIJON">
            <a:extLst>
              <a:ext uri="{FF2B5EF4-FFF2-40B4-BE49-F238E27FC236}">
                <a16:creationId xmlns:a16="http://schemas.microsoft.com/office/drawing/2014/main" id="{9AFF0E19-DDC9-03EA-E5AE-3B039414F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2845" y="5267902"/>
            <a:ext cx="2143125" cy="159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documento profesionales">
            <a:extLst>
              <a:ext uri="{FF2B5EF4-FFF2-40B4-BE49-F238E27FC236}">
                <a16:creationId xmlns:a16="http://schemas.microsoft.com/office/drawing/2014/main" id="{0C9910DE-7C06-43A1-3549-EC3C2CE98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339443"/>
            <a:ext cx="2752725" cy="15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CSL Seqirus recibe la aprobación europea para ampliar la indicación de la  vacuna antigripal Fluad Tetra a mayores de 50 años | PMFarma">
            <a:extLst>
              <a:ext uri="{FF2B5EF4-FFF2-40B4-BE49-F238E27FC236}">
                <a16:creationId xmlns:a16="http://schemas.microsoft.com/office/drawing/2014/main" id="{A8231CC9-471F-4490-572C-711AE46B7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7203" y="5267903"/>
            <a:ext cx="2619375" cy="159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264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8C592B-68F9-B15C-992C-A4407F7FF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           ¡¡NOVEDAD  COVID-19!!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B20FDF-6DB1-BE38-C2B7-D61664CCCE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ADMINISTRACIÓN DE UNA DOSIS ANUAL A PARTIR DE LOS 60 AÑOS.</a:t>
            </a:r>
          </a:p>
          <a:p>
            <a:r>
              <a:rPr lang="es-ES" dirty="0"/>
              <a:t>EN EMBARAZADAS EN CUALQUIER TRIMESTRE.</a:t>
            </a:r>
          </a:p>
          <a:p>
            <a:r>
              <a:rPr lang="es-ES" dirty="0"/>
              <a:t>EN LOS 6 PRIMEROS MESES DEL PUERPERIO.</a:t>
            </a:r>
          </a:p>
          <a:p>
            <a:r>
              <a:rPr lang="es-ES" dirty="0"/>
              <a:t>EN NIÑOS  CASOS RECOGIDOS EN ANEXO DE F.R.</a:t>
            </a:r>
          </a:p>
          <a:p>
            <a:r>
              <a:rPr lang="es-ES" dirty="0"/>
              <a:t>LA GRAN NOVEDAD ES LA PRESENTACIÓN EN MONODOSIS</a:t>
            </a:r>
          </a:p>
        </p:txBody>
      </p:sp>
      <p:pic>
        <p:nvPicPr>
          <p:cNvPr id="5122" name="Picture 2" descr="La nueva vacuna antiCOVID, dirigida a la variante LP.8.1., estará  disponible para la actual campaña de inmunización - Farmacosalud">
            <a:extLst>
              <a:ext uri="{FF2B5EF4-FFF2-40B4-BE49-F238E27FC236}">
                <a16:creationId xmlns:a16="http://schemas.microsoft.com/office/drawing/2014/main" id="{7639A391-C261-FB8B-A47E-CB5A50ADC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64" y="4155621"/>
            <a:ext cx="8572500" cy="263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oronavirus: guía de información y recursos web sobre la Covid-19 - ISCIII  Portal Web">
            <a:extLst>
              <a:ext uri="{FF2B5EF4-FFF2-40B4-BE49-F238E27FC236}">
                <a16:creationId xmlns:a16="http://schemas.microsoft.com/office/drawing/2014/main" id="{D97F833E-4320-186F-A7E6-7429555A5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62" y="609599"/>
            <a:ext cx="3854902" cy="2158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4691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10535A-B083-A718-DCA9-9C842D1E4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FFC000"/>
                </a:solidFill>
              </a:rPr>
              <a:t>          HERPES ZÓSTER(SHINGRIX)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072BEC-0079-8DE2-74FD-FBBAEEF84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705" y="1930400"/>
            <a:ext cx="8596668" cy="3880773"/>
          </a:xfrm>
        </p:spPr>
        <p:txBody>
          <a:bodyPr/>
          <a:lstStyle/>
          <a:p>
            <a:r>
              <a:rPr lang="es-ES" dirty="0"/>
              <a:t>SE RECOMIENDA ADMINISTRACIÓN A PARTIR DE LOS 65 AÑOS.</a:t>
            </a:r>
          </a:p>
          <a:p>
            <a:r>
              <a:rPr lang="es-ES" dirty="0"/>
              <a:t>RESCATE EN PERSONAS NACIDAS EN 1959 Y 1960.</a:t>
            </a:r>
          </a:p>
          <a:p>
            <a:r>
              <a:rPr lang="es-ES" dirty="0"/>
              <a:t>PAUTA DE DOS DOSIS CON INTERVALO MÍNIMO DE 2 MESES.</a:t>
            </a:r>
          </a:p>
          <a:p>
            <a:r>
              <a:rPr lang="es-ES" dirty="0"/>
              <a:t>ADMINISTRACIÓN VIA INTRAMUSCULAR PROFUNDA.</a:t>
            </a:r>
          </a:p>
          <a:p>
            <a:endParaRPr lang="es-ES" dirty="0"/>
          </a:p>
        </p:txBody>
      </p:sp>
      <p:pic>
        <p:nvPicPr>
          <p:cNvPr id="6146" name="Picture 2" descr="Zóster: MedlinePlus enciclopedia médica">
            <a:extLst>
              <a:ext uri="{FF2B5EF4-FFF2-40B4-BE49-F238E27FC236}">
                <a16:creationId xmlns:a16="http://schemas.microsoft.com/office/drawing/2014/main" id="{A1CF2258-ABF6-3728-442E-84169F0CB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221" y="816638"/>
            <a:ext cx="239077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Shingrix Vacuna Recombinante contra el Herpes Zóster (Culebrilla) –  Farmacias Julios Panamá">
            <a:extLst>
              <a:ext uri="{FF2B5EF4-FFF2-40B4-BE49-F238E27FC236}">
                <a16:creationId xmlns:a16="http://schemas.microsoft.com/office/drawing/2014/main" id="{5D0685BC-7CA0-0479-B22C-853638CD5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435" y="3668048"/>
            <a:ext cx="4025457" cy="274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923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578DC4-1DF2-2AA7-F13E-03B6BEAE9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       VIRUS RESPIRATORIO SINCITIAL</a:t>
            </a:r>
            <a:br>
              <a:rPr lang="es-ES" dirty="0"/>
            </a:br>
            <a:r>
              <a:rPr lang="es-ES" dirty="0"/>
              <a:t>                    BEYFORTUS 50 Y 100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7B6110-B8E0-CBD1-2A11-95174A14B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INMUNIZACIÓN PASIVA—ANTICUERPOS</a:t>
            </a:r>
          </a:p>
          <a:p>
            <a:r>
              <a:rPr lang="es-ES" dirty="0"/>
              <a:t>ESTACIONAL DE OCTUBRE A FINALES DE ABRIL.(SE PERMITE LOS 5-6 PRIMEROS DIAS DE MAYO)</a:t>
            </a:r>
          </a:p>
          <a:p>
            <a:r>
              <a:rPr lang="es-ES" dirty="0"/>
              <a:t>RESCATE DE LACTANTES  DE HASTA 6MESES EN EL MES DE SEPTIEMBRE.</a:t>
            </a:r>
          </a:p>
          <a:p>
            <a:r>
              <a:rPr lang="es-ES" dirty="0"/>
              <a:t>DOSIS ÚNICA EN RN  A TERMINO.</a:t>
            </a:r>
          </a:p>
          <a:p>
            <a:r>
              <a:rPr lang="es-ES" dirty="0"/>
              <a:t>RN PREMATUROS MENORES DE 35 SG, SE ADMINISTRARÁ UNA SEGUNDA DOSIS HASTA LOS 12 MESES, ES DECIR EN SU PRIMER AÑO DE VIDA.</a:t>
            </a:r>
          </a:p>
          <a:p>
            <a:r>
              <a:rPr lang="es-ES" dirty="0"/>
              <a:t>EN LACTANTES CON ENFERMEDADES GRAVES(LISTAO DE ANEXO) DE ADMINISTRARÁ LA INMUNIZACIÓN HASTA LOS 2 AÑOS DE VIDA</a:t>
            </a:r>
          </a:p>
          <a:p>
            <a:r>
              <a:rPr lang="es-ES" dirty="0"/>
              <a:t>EN LACTANTES A PARTIR DE 9KG SE ADMINISTRARÁN 2 DOSIS DE 100MG</a:t>
            </a:r>
          </a:p>
        </p:txBody>
      </p:sp>
      <p:pic>
        <p:nvPicPr>
          <p:cNvPr id="8194" name="Picture 2" descr="Virus Respiratorio Sincitial (VRS) | Pfizer España">
            <a:extLst>
              <a:ext uri="{FF2B5EF4-FFF2-40B4-BE49-F238E27FC236}">
                <a16:creationId xmlns:a16="http://schemas.microsoft.com/office/drawing/2014/main" id="{DB230BEE-E306-263F-799B-C48B41799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643" y="293915"/>
            <a:ext cx="3076575" cy="230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Nirsevimab: ¿cómo administrarlo?, aspectos prácticos | Comité Asesor de  Vacunas de la AEP">
            <a:extLst>
              <a:ext uri="{FF2B5EF4-FFF2-40B4-BE49-F238E27FC236}">
                <a16:creationId xmlns:a16="http://schemas.microsoft.com/office/drawing/2014/main" id="{9C12FBE1-135D-39B9-ED64-04D845140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4386" y="3910692"/>
            <a:ext cx="3227614" cy="277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091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6E301B-D663-6C74-E69E-978D7A69C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   RECOMENDACIONES POSTVACUNALES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3AE0C7B-FBEE-0ED0-977B-64C3724FA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EN CASO DE INFLAMACIÓN DE LA ZONA DE ADMINISTRACIÓN EN LAS 24H POSTERIORES , APLICAR FRIO LOCAL C/6H, MANTENIENDO ESTA PAUTA EN LAS 72H POSTERIORES A LA VACUNACIÓN.</a:t>
            </a:r>
          </a:p>
          <a:p>
            <a:r>
              <a:rPr lang="es-ES" dirty="0"/>
              <a:t>EN CASO DE NO REMITIR LA INFLAMACIÓN CON LA APLICACIÓN DEL FRIO LOCAL EN LAS 72H POSTERIORES A LA ADMINISTRACIÓN DE LAS VACUNAS, COMENZAR A APLICAR CALOR LOCAL SECO EVITANDO UTILIZAR MANTAS ELÉCTRICAS.</a:t>
            </a:r>
          </a:p>
        </p:txBody>
      </p:sp>
      <p:pic>
        <p:nvPicPr>
          <p:cNvPr id="1026" name="Picture 2" descr="Frío o calor en la actividad física? | Clínica fisioterapia en Zaragoza |  Dr. Guillermo Aladrén">
            <a:extLst>
              <a:ext uri="{FF2B5EF4-FFF2-40B4-BE49-F238E27FC236}">
                <a16:creationId xmlns:a16="http://schemas.microsoft.com/office/drawing/2014/main" id="{B557D387-DD1F-2F97-2166-133E63D3A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806" y="4378099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aco térmico de semillas pequeño - Farmacia en Casa Online">
            <a:extLst>
              <a:ext uri="{FF2B5EF4-FFF2-40B4-BE49-F238E27FC236}">
                <a16:creationId xmlns:a16="http://schemas.microsoft.com/office/drawing/2014/main" id="{A0FEB65D-8D88-D836-CCFB-E8DE075A1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760" y="412842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or qué las vacunas del Covid-19 producen dolor en el brazo y cómo  combatirlo">
            <a:extLst>
              <a:ext uri="{FF2B5EF4-FFF2-40B4-BE49-F238E27FC236}">
                <a16:creationId xmlns:a16="http://schemas.microsoft.com/office/drawing/2014/main" id="{B1BB2B02-0709-FB5B-0F8C-7DC46AA14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632" y="816638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6027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EA1F0A-E06B-6418-1CDD-D829E548E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 descr="Protección de la familia y concepto de cuidado.">
            <a:extLst>
              <a:ext uri="{FF2B5EF4-FFF2-40B4-BE49-F238E27FC236}">
                <a16:creationId xmlns:a16="http://schemas.microsoft.com/office/drawing/2014/main" id="{7FB76E5B-C2BF-6831-2271-1A0BF3388F1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2378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BC1C4C-7394-5758-4CB0-37D9005CA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7030A0"/>
                </a:solidFill>
              </a:rPr>
              <a:t>                ¡¡NOVEDADES!!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2047F8-F728-44EA-E4E9-11BA36F94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105" y="1776867"/>
            <a:ext cx="8596668" cy="3880773"/>
          </a:xfrm>
        </p:spPr>
        <p:txBody>
          <a:bodyPr/>
          <a:lstStyle/>
          <a:p>
            <a:r>
              <a:rPr lang="es-ES" dirty="0"/>
              <a:t>FINANCIAZIÓN DEL ROTAVIRUS DESDE FEBRERO DEL 2026 CON RESCATE DE LOS LACTANTES  NACIDOS A PARTIR DEL 1 DE OCTUBRE DEL 2025.</a:t>
            </a:r>
          </a:p>
          <a:p>
            <a:r>
              <a:rPr lang="es-ES" dirty="0"/>
              <a:t>SE ADMINISTRARÁN 2 DOSIS A LOS 2 Y 4 MESES COINCIDIENDO CON EL RESTO DE VACUNACIONES</a:t>
            </a:r>
          </a:p>
        </p:txBody>
      </p:sp>
      <p:pic>
        <p:nvPicPr>
          <p:cNvPr id="2050" name="Picture 2" descr="Rotarix">
            <a:extLst>
              <a:ext uri="{FF2B5EF4-FFF2-40B4-BE49-F238E27FC236}">
                <a16:creationId xmlns:a16="http://schemas.microsoft.com/office/drawing/2014/main" id="{AA283D2A-A469-3E54-D58D-FFC6ADCAE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57" y="3216729"/>
            <a:ext cx="5641522" cy="3608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5412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A137B-F075-64D6-2ACF-7D915B54D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8147863-DD51-3363-5275-DE2BA7A8F8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746134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157BA4-0F6A-246D-1B91-F6695B6E3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7030A0"/>
                </a:solidFill>
              </a:rPr>
              <a:t>           ROTAVIRUS:RESCATE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91969-A588-FE35-5463-4C9579CEF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LACTANTES MENORES DE 20 SEMANAS QUE AÚN NO HAYAN RECIBIDO SU PRIMERA DOSIS.</a:t>
            </a:r>
            <a:r>
              <a:rPr lang="es-ES" dirty="0">
                <a:highlight>
                  <a:srgbClr val="FF00FF"/>
                </a:highlight>
              </a:rPr>
              <a:t>NACIDOS A PARTIR DEL 01/10/2025</a:t>
            </a:r>
          </a:p>
          <a:p>
            <a:r>
              <a:rPr lang="es-ES" dirty="0"/>
              <a:t>LACTANTES QUE YA HUBIESEN RECIBIDO SU PRIMERA DOSIS DE ROTAVIRUS DE FORMA NO FINANCIADA, SE RESCATARÁN PARA LA SEGUNDA DOSIS.</a:t>
            </a:r>
            <a:r>
              <a:rPr lang="es-ES" dirty="0">
                <a:highlight>
                  <a:srgbClr val="FF00FF"/>
                </a:highlight>
              </a:rPr>
              <a:t>NACIDOS A PARTIR DEL 01/10/2025</a:t>
            </a:r>
            <a:r>
              <a:rPr lang="es-ES" dirty="0"/>
              <a:t>.</a:t>
            </a:r>
          </a:p>
          <a:p>
            <a:r>
              <a:rPr lang="es-ES" dirty="0"/>
              <a:t>LOS LACTANTES QUE HUBIESEN COMENZADO DE FORMA NO FINANCIADA CON 1 O 2 DOSIS DE ROTATEQ PODRÁN ACABAR LA PAUTA CON ROTARIX.</a:t>
            </a:r>
          </a:p>
          <a:p>
            <a:r>
              <a:rPr lang="es-ES" dirty="0">
                <a:highlight>
                  <a:srgbClr val="FFFF00"/>
                </a:highlight>
              </a:rPr>
              <a:t>INTERVALOS MÍNIMOS ENTRE DOSIS :4 SEMANAS.</a:t>
            </a:r>
          </a:p>
          <a:p>
            <a:r>
              <a:rPr lang="es-ES" dirty="0">
                <a:highlight>
                  <a:srgbClr val="00FF00"/>
                </a:highlight>
              </a:rPr>
              <a:t>FINALIZACIÓN DE LAS PAUTAS SIEMPRE ANTES DE LAS 24 SEMANAS DE VIDA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81741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C3E1CC-53E3-1A84-5BCD-6076FB8BB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chemeClr val="accent2"/>
                </a:solidFill>
              </a:rPr>
              <a:t>                 DTPa-VPI(TETRAXIN)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C8634F-32BB-9590-80C5-E675AFD5E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963" y="1930400"/>
            <a:ext cx="8596668" cy="3880773"/>
          </a:xfrm>
        </p:spPr>
        <p:txBody>
          <a:bodyPr/>
          <a:lstStyle/>
          <a:p>
            <a:r>
              <a:rPr lang="es-ES" dirty="0"/>
              <a:t>EN 2026 SE VACUNARÁ LA COHORTE DEL 2020 A LOS 6 AÑOS</a:t>
            </a:r>
          </a:p>
          <a:p>
            <a:r>
              <a:rPr lang="es-ES" dirty="0"/>
              <a:t>RESCATE DE LOS NACIDOS A PARTIR DE ENERO 2017:RESCATE CON BOOSTRIX</a:t>
            </a:r>
          </a:p>
          <a:p>
            <a:r>
              <a:rPr lang="es-ES" dirty="0"/>
              <a:t>RESCATE DE LOS NACIDOS ANTES DE ENERO DEL 2017 CON BOOSTRIX(Tdpa)      </a:t>
            </a:r>
          </a:p>
        </p:txBody>
      </p:sp>
      <p:pic>
        <p:nvPicPr>
          <p:cNvPr id="1026" name="Picture 2" descr="Tetraxim: una nueva vacuna de tipo DTPa-VPI (difteria, tétanos, tosferina y  polio) | Comité Asesor de Vacunas de la AEP">
            <a:extLst>
              <a:ext uri="{FF2B5EF4-FFF2-40B4-BE49-F238E27FC236}">
                <a16:creationId xmlns:a16="http://schemas.microsoft.com/office/drawing/2014/main" id="{9BB84DF1-C73D-DC23-979E-73AA3CBDD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10" y="3653970"/>
            <a:ext cx="3646033" cy="235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oostrix • $39.103">
            <a:extLst>
              <a:ext uri="{FF2B5EF4-FFF2-40B4-BE49-F238E27FC236}">
                <a16:creationId xmlns:a16="http://schemas.microsoft.com/office/drawing/2014/main" id="{0EEFB2A4-A27A-C96B-F1C2-8E87D262A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97" y="4046085"/>
            <a:ext cx="3352800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270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62E97C-01B6-1667-48BC-003657D1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                Tdpa(BOOSTRIX)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B5F8A4-8587-51E5-C106-914A30F97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UNA DOSIS A LOS 14 AÑOS(NACIDOS EN 2012)</a:t>
            </a:r>
          </a:p>
          <a:p>
            <a:r>
              <a:rPr lang="es-ES" dirty="0"/>
              <a:t>UNA DOSIS DE RESCATE PARA NIÑOS A PARTIR DE 10 AÑOS SIN DOSIS ADMINISTRADA DE Tdpa.</a:t>
            </a:r>
          </a:p>
          <a:p>
            <a:r>
              <a:rPr lang="es-ES" dirty="0"/>
              <a:t>RESCATE A JÓVES DE 15 A18 AÑOS QUE NO HAYAN RECIBIDO NINGUNA DOSIS DE Tdpa.</a:t>
            </a:r>
          </a:p>
        </p:txBody>
      </p:sp>
      <p:pic>
        <p:nvPicPr>
          <p:cNvPr id="5" name="Picture 4" descr="Boostrix • $39.103">
            <a:extLst>
              <a:ext uri="{FF2B5EF4-FFF2-40B4-BE49-F238E27FC236}">
                <a16:creationId xmlns:a16="http://schemas.microsoft.com/office/drawing/2014/main" id="{E10B6541-0F51-3F40-A993-98806562F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635" y="4473468"/>
            <a:ext cx="5009322" cy="1678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9678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BC167C-6025-2F29-EA5B-713C115D7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C00000"/>
                </a:solidFill>
              </a:rPr>
              <a:t>    TÉTANOS-DIFTERIA (DIFTAVAX)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ACD56E-C0F8-F21F-BCFC-FDAAB7E23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045494"/>
            <a:ext cx="8596668" cy="3880773"/>
          </a:xfrm>
        </p:spPr>
        <p:txBody>
          <a:bodyPr/>
          <a:lstStyle/>
          <a:p>
            <a:r>
              <a:rPr lang="es-ES" dirty="0"/>
              <a:t>COMPROBAR ESTADO VACUNAL ANTES DE COMENZAR PRIMOVACUNACIÓN EN PERSONAS ADULTAS.EN CASO NECESARIO SE ADMINISTRARÁ HASTA COMPLETAR DOSIS(5 DOSIS)</a:t>
            </a:r>
          </a:p>
          <a:p>
            <a:r>
              <a:rPr lang="es-ES" dirty="0"/>
              <a:t>SE RECOMIENDA ADMINISTRAR UNA DOSIS A LOS 65 AÑOS A LAS PERSONAS QUE SE LE ADMINISTRARON 5 DOSIS DE Td.</a:t>
            </a:r>
          </a:p>
          <a:p>
            <a:endParaRPr lang="es-ES" dirty="0"/>
          </a:p>
        </p:txBody>
      </p:sp>
      <p:pic>
        <p:nvPicPr>
          <p:cNvPr id="2050" name="Picture 2" descr="El tétanos existe? | Familia y Salud">
            <a:extLst>
              <a:ext uri="{FF2B5EF4-FFF2-40B4-BE49-F238E27FC236}">
                <a16:creationId xmlns:a16="http://schemas.microsoft.com/office/drawing/2014/main" id="{DD971452-0BA0-CD4C-FA18-C2D9AD0B1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0" y="302419"/>
            <a:ext cx="26289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resentación de PowerPoint">
            <a:extLst>
              <a:ext uri="{FF2B5EF4-FFF2-40B4-BE49-F238E27FC236}">
                <a16:creationId xmlns:a16="http://schemas.microsoft.com/office/drawing/2014/main" id="{A1B4E73D-CF30-A9AA-4D3E-12A0550AF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171" y="4141900"/>
            <a:ext cx="6008915" cy="2038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835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D97226-2B8A-7614-15DD-F4DEACE32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7030A0"/>
                </a:solidFill>
              </a:rPr>
              <a:t>                 HEPATITIS B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CEBCC50-FB30-360C-48B7-05E55C6D11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EUGERIX 20----A PARTIR DE LOS 12 AÑOS.</a:t>
            </a:r>
          </a:p>
          <a:p>
            <a:r>
              <a:rPr lang="es-ES" dirty="0"/>
              <a:t>EUGERIX-B JUNIOR 10---HASTA LOS 11 AÑOS</a:t>
            </a:r>
          </a:p>
          <a:p>
            <a:r>
              <a:rPr lang="es-ES" dirty="0"/>
              <a:t>HBVAXPRO 40—PREDIALISIS—3 DOSIS—0—2M—6M</a:t>
            </a:r>
          </a:p>
          <a:p>
            <a:r>
              <a:rPr lang="es-ES" dirty="0"/>
              <a:t>NEONATOS DE MADRES CON AGHB+, ADMINISTRAR IGHB ANTES DE LAS 12H DE VIDA Y VACUNA HB ANTES DE LAS 24H DE VIDA.</a:t>
            </a:r>
          </a:p>
        </p:txBody>
      </p:sp>
      <p:pic>
        <p:nvPicPr>
          <p:cNvPr id="5" name="Picture 2" descr="Engerix B 20 Microgramos 1 Jeringa Precargada Suspension Inyectable 1 Ml -  Farmacéuticos">
            <a:extLst>
              <a:ext uri="{FF2B5EF4-FFF2-40B4-BE49-F238E27FC236}">
                <a16:creationId xmlns:a16="http://schemas.microsoft.com/office/drawing/2014/main" id="{15D493E6-0515-4062-2689-89D0EC2DD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10" y="3959677"/>
            <a:ext cx="4254461" cy="278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ngerix B 20 Microgramos 1 Jeringa Precargada Suspension Inyectable 1 Ml -  Farmacéuticos">
            <a:extLst>
              <a:ext uri="{FF2B5EF4-FFF2-40B4-BE49-F238E27FC236}">
                <a16:creationId xmlns:a16="http://schemas.microsoft.com/office/drawing/2014/main" id="{9E761A5B-C286-2AAC-D4C5-BC6D9FB4D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585" y="4073979"/>
            <a:ext cx="4016830" cy="2547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bvaxpro 40 µg Inj.-susp.i.e.fläschchen">
            <a:extLst>
              <a:ext uri="{FF2B5EF4-FFF2-40B4-BE49-F238E27FC236}">
                <a16:creationId xmlns:a16="http://schemas.microsoft.com/office/drawing/2014/main" id="{7DDE0559-B9CB-B6EA-169B-0FCE60A47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415" y="3959677"/>
            <a:ext cx="3802148" cy="289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Virus de la hepatitis B VHB sobre fondo blanco | Vector gratuito">
            <a:extLst>
              <a:ext uri="{FF2B5EF4-FFF2-40B4-BE49-F238E27FC236}">
                <a16:creationId xmlns:a16="http://schemas.microsoft.com/office/drawing/2014/main" id="{58D013E0-E92A-9AF1-F5F3-D004442E0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065" y="993321"/>
            <a:ext cx="25527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837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8C118F-8B73-5CFD-830B-DD12DE968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305" y="511629"/>
            <a:ext cx="8596668" cy="1320800"/>
          </a:xfrm>
        </p:spPr>
        <p:txBody>
          <a:bodyPr/>
          <a:lstStyle/>
          <a:p>
            <a:r>
              <a:rPr lang="es-ES" dirty="0"/>
              <a:t>   NEUMOCOCO-PREVENAR 20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6DEFD7C-3373-58B5-AB31-A591B2514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NOVEDAD—POBLACIÓN INFANTIL  DE MENOS DE 59 SEMANAS QUE HAYA RECIBIDO EN ESQUEMA COMPLETO DE VNC13,HABITUALMENTE 2,4 Y 11MESES RECIBIRAN UNA DOSIS DE VNC20.</a:t>
            </a:r>
          </a:p>
          <a:p>
            <a:r>
              <a:rPr lang="es-ES" dirty="0"/>
              <a:t>POBLACIÓN ADULTA , SE AMPLIA  COHORTES, ADULTOS ENTRE 60 Y 80 AÑOS.</a:t>
            </a:r>
          </a:p>
          <a:p>
            <a:r>
              <a:rPr lang="es-ES" dirty="0"/>
              <a:t>ADULTOS MAYORES DE 60 AÑOS QUE HAYAN RECIBIDO VNC13, SE ADMINISTRARÁ VNC20 A PARTIR DE LOS 6 MESES DE HABER ADMINISTRADO VCN13</a:t>
            </a:r>
          </a:p>
          <a:p>
            <a:r>
              <a:rPr lang="es-ES" dirty="0"/>
              <a:t>ADULTOS MAYORES DE 60 AÑOS QUE HAYAN RECIBIDO VNC23,SE ADMINISTRARÁ VNC20 A PARTIR DE LOS 12 MESES DE LA ADMINISTRACIÓN DE VNC23.</a:t>
            </a:r>
          </a:p>
          <a:p>
            <a:r>
              <a:rPr lang="es-ES" dirty="0"/>
              <a:t>ADULTOS Y NIÑOS CON F.R. SE ADMINISTRARÁ UNA DOSIS EXTRA DE VNC20 SEGÚN INDICACIONES.</a:t>
            </a:r>
          </a:p>
        </p:txBody>
      </p:sp>
      <p:pic>
        <p:nvPicPr>
          <p:cNvPr id="4098" name="Picture 2" descr="✓El neumococo es una bacteria que puede producir varios tipos de  enfermedades, como otitis👂, neumonía🗣️, meningitis 🧠, endocarditis y  Bacteremia ( infección en la sangre). Es la principal causa bacteriana de  neumonías🗣️">
            <a:extLst>
              <a:ext uri="{FF2B5EF4-FFF2-40B4-BE49-F238E27FC236}">
                <a16:creationId xmlns:a16="http://schemas.microsoft.com/office/drawing/2014/main" id="{A38A62A2-1D93-67C6-173C-DA04B587C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623" y="419998"/>
            <a:ext cx="2143125" cy="166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13964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333</TotalTime>
  <Words>1136</Words>
  <Application>Microsoft Office PowerPoint</Application>
  <PresentationFormat>Panorámica</PresentationFormat>
  <Paragraphs>83</Paragraphs>
  <Slides>19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4" baseType="lpstr">
      <vt:lpstr>Arial</vt:lpstr>
      <vt:lpstr>Calibri</vt:lpstr>
      <vt:lpstr>Trebuchet MS</vt:lpstr>
      <vt:lpstr>Wingdings 3</vt:lpstr>
      <vt:lpstr>Faceta</vt:lpstr>
      <vt:lpstr>Presentación de PowerPoint</vt:lpstr>
      <vt:lpstr>                ¡¡NOVEDADES!!</vt:lpstr>
      <vt:lpstr>Presentación de PowerPoint</vt:lpstr>
      <vt:lpstr>           ROTAVIRUS:RESCATE</vt:lpstr>
      <vt:lpstr>                 DTPa-VPI(TETRAXIN)</vt:lpstr>
      <vt:lpstr>                Tdpa(BOOSTRIX)</vt:lpstr>
      <vt:lpstr>    TÉTANOS-DIFTERIA (DIFTAVAX)</vt:lpstr>
      <vt:lpstr>                 HEPATITIS B</vt:lpstr>
      <vt:lpstr>   NEUMOCOCO-PREVENAR 20</vt:lpstr>
      <vt:lpstr>              VPH:GARDASIL</vt:lpstr>
      <vt:lpstr>      MENINGOCOCO A,C,W,Y</vt:lpstr>
      <vt:lpstr>TRIPLE VÍRICA(S/R/P)M-M-RvaxPro.</vt:lpstr>
      <vt:lpstr>             VARICELA(VARIVAX)</vt:lpstr>
      <vt:lpstr>              GRIPE:INDICACIONES</vt:lpstr>
      <vt:lpstr>           ¡¡NOVEDAD  COVID-19!!</vt:lpstr>
      <vt:lpstr>          HERPES ZÓSTER(SHINGRIX)</vt:lpstr>
      <vt:lpstr>       VIRUS RESPIRATORIO SINCITIAL                     BEYFORTUS 50 Y 100</vt:lpstr>
      <vt:lpstr>   RECOMENDACIONES POSTVACUNALES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antonio luis moreno romero</dc:creator>
  <cp:lastModifiedBy>antonio luis moreno romero</cp:lastModifiedBy>
  <cp:revision>6</cp:revision>
  <dcterms:created xsi:type="dcterms:W3CDTF">2026-01-28T18:58:44Z</dcterms:created>
  <dcterms:modified xsi:type="dcterms:W3CDTF">2026-02-18T18:53:54Z</dcterms:modified>
</cp:coreProperties>
</file>